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1"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4" d="100"/>
          <a:sy n="84" d="100"/>
        </p:scale>
        <p:origin x="15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D56F5-8B61-445F-ADA4-E15402C90E04}" type="datetimeFigureOut">
              <a:rPr lang="en-GB" smtClean="0"/>
              <a:t>31/01/2023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BDEDD-543E-44CB-9AEB-7409D4F4277C}" type="slidenum">
              <a:rPr lang="en-GB" smtClean="0"/>
              <a:t>‹#›</a:t>
            </a:fld>
            <a:endParaRPr lang="en-GB"/>
          </a:p>
        </p:txBody>
      </p:sp>
    </p:spTree>
    <p:extLst>
      <p:ext uri="{BB962C8B-B14F-4D97-AF65-F5344CB8AC3E}">
        <p14:creationId xmlns:p14="http://schemas.microsoft.com/office/powerpoint/2010/main" val="119226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30C52E-0F3D-4A8E-A511-959B8B33036B}"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414476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30C52E-0F3D-4A8E-A511-959B8B33036B}"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338003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30C52E-0F3D-4A8E-A511-959B8B33036B}"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127088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30C52E-0F3D-4A8E-A511-959B8B33036B}"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295556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30C52E-0F3D-4A8E-A511-959B8B33036B}"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34578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30C52E-0F3D-4A8E-A511-959B8B33036B}"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368732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30C52E-0F3D-4A8E-A511-959B8B33036B}" type="datetimeFigureOut">
              <a:rPr lang="en-GB" smtClean="0"/>
              <a:t>31/01/2023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3417962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30C52E-0F3D-4A8E-A511-959B8B33036B}" type="datetimeFigureOut">
              <a:rPr lang="en-GB" smtClean="0"/>
              <a:t>31/01/2023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421661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0C52E-0F3D-4A8E-A511-959B8B33036B}" type="datetimeFigureOut">
              <a:rPr lang="en-GB" smtClean="0"/>
              <a:t>31/01/2023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168235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30C52E-0F3D-4A8E-A511-959B8B33036B}"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25841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30C52E-0F3D-4A8E-A511-959B8B33036B}"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1B47C-42D6-4205-BD1F-935F6B5EA224}" type="slidenum">
              <a:rPr lang="en-GB" smtClean="0"/>
              <a:t>‹#›</a:t>
            </a:fld>
            <a:endParaRPr lang="en-GB"/>
          </a:p>
        </p:txBody>
      </p:sp>
    </p:spTree>
    <p:extLst>
      <p:ext uri="{BB962C8B-B14F-4D97-AF65-F5344CB8AC3E}">
        <p14:creationId xmlns:p14="http://schemas.microsoft.com/office/powerpoint/2010/main" val="426052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0C52E-0F3D-4A8E-A511-959B8B33036B}" type="datetimeFigureOut">
              <a:rPr lang="en-GB" smtClean="0"/>
              <a:t>31/01/2023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1B47C-42D6-4205-BD1F-935F6B5EA224}" type="slidenum">
              <a:rPr lang="en-GB" smtClean="0"/>
              <a:t>‹#›</a:t>
            </a:fld>
            <a:endParaRPr lang="en-GB"/>
          </a:p>
        </p:txBody>
      </p:sp>
    </p:spTree>
    <p:extLst>
      <p:ext uri="{BB962C8B-B14F-4D97-AF65-F5344CB8AC3E}">
        <p14:creationId xmlns:p14="http://schemas.microsoft.com/office/powerpoint/2010/main" val="909192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bpublishing.ibo.org/extendedessay/apps/dpapp/guide.html?doc=d_0_eeyyy_gui_1602_1_e&amp;part=5&amp;chapter=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bpublishing.ibo.org/extendedessay/apps/dpapp/guide.html?doc=d_0_eeyyy_gui_1602_1_e&amp;part=4&amp;chapter=8" TargetMode="External"/><Relationship Id="rId2" Type="http://schemas.openxmlformats.org/officeDocument/2006/relationships/hyperlink" Target="https://ibpublishing.ibo.org/extendedessay/apps/dpapp/guide.html?doc=d_0_eeyyy_gui_1602_1_e&amp;part=4&amp;chapter=6" TargetMode="External"/><Relationship Id="rId1" Type="http://schemas.openxmlformats.org/officeDocument/2006/relationships/slideLayout" Target="../slideLayouts/slideLayout2.xml"/><Relationship Id="rId5" Type="http://schemas.openxmlformats.org/officeDocument/2006/relationships/hyperlink" Target="http://moodle.intst.net/moodle/pluginfile.php/1726/coursecat/description/RPPF%20exemplar.pdf" TargetMode="External"/><Relationship Id="rId4" Type="http://schemas.openxmlformats.org/officeDocument/2006/relationships/hyperlink" Target="https://ibpublishing.ibo.org/extendedessay/apps/dpapp/guide.html?doc=d_0_eeyyy_gui_1602_1_e&amp;part=4&amp;chapter=13"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bpublishing.ibo.org/extendedessay/apps/dpapp/assessment.html?doc=d_0_eeyyy_gui_1602_1_e&amp;part=1&amp;chapter=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xmltwo.ibo.org/publications/Assess_pro/forms/2018/EERPPF_en.pdf" TargetMode="External"/><Relationship Id="rId3" Type="http://schemas.openxmlformats.org/officeDocument/2006/relationships/hyperlink" Target="https://ibpublishing.ibo.org/extendedessay/apps/dpapp/guide.html?doc=d_0_eeyyy_gui_1602_1_e&amp;part=5&amp;chapter=5&amp;section=2" TargetMode="External"/><Relationship Id="rId7" Type="http://schemas.openxmlformats.org/officeDocument/2006/relationships/hyperlink" Target="https://ibpublishing.ibo.org/extendedessay/apps/dpapp/guide.html?doc=d_0_eeyyy_gui_1602_1_e&amp;part=5&amp;chapter=5&amp;section=6" TargetMode="External"/><Relationship Id="rId2" Type="http://schemas.openxmlformats.org/officeDocument/2006/relationships/hyperlink" Target="https://ibpublishing.ibo.org/extendedessay/apps/dpapp/guide.html?doc=d_0_eeyyy_gui_1602_1_e&amp;part=5&amp;chapter=5&amp;section=1" TargetMode="External"/><Relationship Id="rId1" Type="http://schemas.openxmlformats.org/officeDocument/2006/relationships/slideLayout" Target="../slideLayouts/slideLayout2.xml"/><Relationship Id="rId6" Type="http://schemas.openxmlformats.org/officeDocument/2006/relationships/hyperlink" Target="https://ibpublishing.ibo.org/extendedessay/apps/dpapp/guide.html?doc=d_0_eeyyy_gui_1602_1_e&amp;part=5&amp;chapter=5&amp;section=5" TargetMode="External"/><Relationship Id="rId5" Type="http://schemas.openxmlformats.org/officeDocument/2006/relationships/hyperlink" Target="https://ibpublishing.ibo.org/extendedessay/apps/dpapp/guide.html?doc=d_0_eeyyy_gui_1602_1_e&amp;part=5&amp;chapter=5&amp;section=4" TargetMode="External"/><Relationship Id="rId4" Type="http://schemas.openxmlformats.org/officeDocument/2006/relationships/hyperlink" Target="https://ibpublishing.ibo.org/extendedessay/apps/dpapp/guide.html?doc=d_0_eeyyy_gui_1602_1_e&amp;part=5&amp;chapter=5&amp;section=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bpublishing.ibo.org/extendedessay/apps/dpapp/guide.html?doc=d_0_eeyyy_gui_1602_1_e&amp;part=4&amp;chapter=3&amp;section=2" TargetMode="External"/><Relationship Id="rId2" Type="http://schemas.openxmlformats.org/officeDocument/2006/relationships/hyperlink" Target="https://ibpublishing.ibo.org/extendedessay/apps/dpapp/guide.html?doc=d_0_eeyyy_gui_1602_1_e&amp;part=4&amp;chapter=3&amp;section=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bpublishing.ibo.org/extendedessay/apps/dpapp/guide.html?doc=d_0_eeyyy_gui_1602_1_e&amp;part=5&amp;chapter=3" TargetMode="External"/><Relationship Id="rId2" Type="http://schemas.openxmlformats.org/officeDocument/2006/relationships/hyperlink" Target="https://ibpublishing.ibo.org/extendedessay/apps/dpapp/guide.html?doc=d_0_eeyyy_gui_1602_1_e&amp;part=5&amp;chapter=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Extended </a:t>
            </a:r>
            <a:r>
              <a:rPr lang="en-GB"/>
              <a:t>Essay Introduction</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2627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Academic Honesty</a:t>
            </a:r>
            <a:endParaRPr lang="en-GB" dirty="0"/>
          </a:p>
        </p:txBody>
      </p:sp>
      <p:sp>
        <p:nvSpPr>
          <p:cNvPr id="3" name="Content Placeholder 2"/>
          <p:cNvSpPr>
            <a:spLocks noGrp="1"/>
          </p:cNvSpPr>
          <p:nvPr>
            <p:ph idx="1"/>
          </p:nvPr>
        </p:nvSpPr>
        <p:spPr/>
        <p:txBody>
          <a:bodyPr/>
          <a:lstStyle/>
          <a:p>
            <a:r>
              <a:rPr lang="en-GB" dirty="0"/>
              <a:t>The IB and IST take academic honesty very seriously.  </a:t>
            </a:r>
          </a:p>
          <a:p>
            <a:r>
              <a:rPr lang="en-GB" dirty="0">
                <a:hlinkClick r:id="rId2"/>
              </a:rPr>
              <a:t>Academic honesty</a:t>
            </a:r>
            <a:endParaRPr lang="en-GB" dirty="0"/>
          </a:p>
          <a:p>
            <a:pPr marL="0" indent="0">
              <a:buNone/>
            </a:pPr>
            <a:endParaRPr lang="en-GB" dirty="0"/>
          </a:p>
        </p:txBody>
      </p:sp>
    </p:spTree>
    <p:extLst>
      <p:ext uri="{BB962C8B-B14F-4D97-AF65-F5344CB8AC3E}">
        <p14:creationId xmlns:p14="http://schemas.microsoft.com/office/powerpoint/2010/main" val="4114993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Researchers Reflection Space</a:t>
            </a:r>
            <a:endParaRPr lang="en-GB" dirty="0"/>
          </a:p>
        </p:txBody>
      </p:sp>
      <p:sp>
        <p:nvSpPr>
          <p:cNvPr id="3" name="Content Placeholder 2"/>
          <p:cNvSpPr>
            <a:spLocks noGrp="1"/>
          </p:cNvSpPr>
          <p:nvPr>
            <p:ph idx="1"/>
          </p:nvPr>
        </p:nvSpPr>
        <p:spPr/>
        <p:txBody>
          <a:bodyPr/>
          <a:lstStyle/>
          <a:p>
            <a:r>
              <a:rPr lang="en-GB" dirty="0"/>
              <a:t>Student reflection in the extended essay is critical. Effective reflection highlights the engagement of the student in an intellectual and personal process and how this has changed the student as a learner and affected the completion of that individual’s essay.</a:t>
            </a:r>
          </a:p>
          <a:p>
            <a:r>
              <a:rPr lang="en-GB" dirty="0"/>
              <a:t>Use the Researcher's Reflection Space on ManageBac</a:t>
            </a:r>
          </a:p>
          <a:p>
            <a:endParaRPr lang="en-GB" dirty="0"/>
          </a:p>
        </p:txBody>
      </p:sp>
    </p:spTree>
    <p:extLst>
      <p:ext uri="{BB962C8B-B14F-4D97-AF65-F5344CB8AC3E}">
        <p14:creationId xmlns:p14="http://schemas.microsoft.com/office/powerpoint/2010/main" val="163911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RPPF</a:t>
            </a:r>
          </a:p>
        </p:txBody>
      </p:sp>
      <p:sp>
        <p:nvSpPr>
          <p:cNvPr id="3" name="Content Placeholder 2"/>
          <p:cNvSpPr>
            <a:spLocks noGrp="1"/>
          </p:cNvSpPr>
          <p:nvPr>
            <p:ph idx="1"/>
          </p:nvPr>
        </p:nvSpPr>
        <p:spPr>
          <a:xfrm>
            <a:off x="950867" y="1329237"/>
            <a:ext cx="7886700" cy="4351338"/>
          </a:xfrm>
        </p:spPr>
        <p:txBody>
          <a:bodyPr>
            <a:normAutofit fontScale="85000" lnSpcReduction="20000"/>
          </a:bodyPr>
          <a:lstStyle/>
          <a:p>
            <a:r>
              <a:rPr lang="en-GB" dirty="0"/>
              <a:t>You are required to complete the RPPF form during the process and when you have met with your supervisor. You must share you thoughts, questions, discoveries, challenges, etc. There are three formal meetings, after which the written reflection is recorded on ManageBac</a:t>
            </a:r>
          </a:p>
          <a:p>
            <a:r>
              <a:rPr lang="en-GB" dirty="0">
                <a:hlinkClick r:id="rId2"/>
              </a:rPr>
              <a:t>First Formal Reflection Meeting</a:t>
            </a:r>
            <a:r>
              <a:rPr lang="en-GB" dirty="0"/>
              <a:t> - after topic area has been selected and a supervisor agreed (a few check in sessions may have happened) </a:t>
            </a:r>
          </a:p>
          <a:p>
            <a:r>
              <a:rPr lang="en-GB" dirty="0">
                <a:hlinkClick r:id="rId3"/>
              </a:rPr>
              <a:t>Interim Reflection Meeting</a:t>
            </a:r>
            <a:r>
              <a:rPr lang="en-GB" dirty="0"/>
              <a:t> - before the summer holidays, before the first draft</a:t>
            </a:r>
          </a:p>
          <a:p>
            <a:r>
              <a:rPr lang="en-GB" dirty="0">
                <a:hlinkClick r:id="rId4"/>
              </a:rPr>
              <a:t>Final Reflection Meeting (Viva voce)</a:t>
            </a:r>
            <a:r>
              <a:rPr lang="en-GB" dirty="0"/>
              <a:t> - after the final version has been submitted</a:t>
            </a:r>
          </a:p>
          <a:p>
            <a:r>
              <a:rPr lang="en-GB" dirty="0">
                <a:hlinkClick r:id="rId5"/>
              </a:rPr>
              <a:t>Examples of students reflections and the mark given for Criterion E</a:t>
            </a:r>
            <a:endParaRPr lang="en-GB" dirty="0"/>
          </a:p>
          <a:p>
            <a:endParaRPr lang="en-GB" dirty="0"/>
          </a:p>
        </p:txBody>
      </p:sp>
    </p:spTree>
    <p:extLst>
      <p:ext uri="{BB962C8B-B14F-4D97-AF65-F5344CB8AC3E}">
        <p14:creationId xmlns:p14="http://schemas.microsoft.com/office/powerpoint/2010/main" val="2039547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1557460" y="278040"/>
            <a:ext cx="6487215" cy="5391240"/>
          </a:xfrm>
          <a:prstGeom prst="rect">
            <a:avLst/>
          </a:prstGeom>
        </p:spPr>
      </p:pic>
    </p:spTree>
    <p:extLst>
      <p:ext uri="{BB962C8B-B14F-4D97-AF65-F5344CB8AC3E}">
        <p14:creationId xmlns:p14="http://schemas.microsoft.com/office/powerpoint/2010/main" val="3425654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67F4DAF-1947-447B-ABAF-E5BAA81B604D}"/>
              </a:ext>
            </a:extLst>
          </p:cNvPr>
          <p:cNvGraphicFramePr>
            <a:graphicFrameLocks noGrp="1"/>
          </p:cNvGraphicFramePr>
          <p:nvPr>
            <p:extLst>
              <p:ext uri="{D42A27DB-BD31-4B8C-83A1-F6EECF244321}">
                <p14:modId xmlns:p14="http://schemas.microsoft.com/office/powerpoint/2010/main" val="2693866297"/>
              </p:ext>
            </p:extLst>
          </p:nvPr>
        </p:nvGraphicFramePr>
        <p:xfrm>
          <a:off x="297180" y="64112"/>
          <a:ext cx="8378190" cy="6729776"/>
        </p:xfrm>
        <a:graphic>
          <a:graphicData uri="http://schemas.openxmlformats.org/drawingml/2006/table">
            <a:tbl>
              <a:tblPr/>
              <a:tblGrid>
                <a:gridCol w="5986057">
                  <a:extLst>
                    <a:ext uri="{9D8B030D-6E8A-4147-A177-3AD203B41FA5}">
                      <a16:colId xmlns:a16="http://schemas.microsoft.com/office/drawing/2014/main" val="4096924240"/>
                    </a:ext>
                  </a:extLst>
                </a:gridCol>
                <a:gridCol w="2392133">
                  <a:extLst>
                    <a:ext uri="{9D8B030D-6E8A-4147-A177-3AD203B41FA5}">
                      <a16:colId xmlns:a16="http://schemas.microsoft.com/office/drawing/2014/main" val="440291386"/>
                    </a:ext>
                  </a:extLst>
                </a:gridCol>
              </a:tblGrid>
              <a:tr h="176083">
                <a:tc>
                  <a:txBody>
                    <a:bodyPr/>
                    <a:lstStyle/>
                    <a:p>
                      <a:pPr algn="ctr"/>
                      <a:r>
                        <a:rPr lang="en-GB" sz="1200" b="1">
                          <a:solidFill>
                            <a:schemeClr val="tx1"/>
                          </a:solidFill>
                          <a:effectLst/>
                          <a:latin typeface="+mn-lt"/>
                        </a:rPr>
                        <a:t>Stage</a:t>
                      </a:r>
                      <a:endParaRPr lang="en-GB" sz="120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1">
                          <a:solidFill>
                            <a:schemeClr val="tx1"/>
                          </a:solidFill>
                          <a:effectLst/>
                          <a:latin typeface="+mn-lt"/>
                        </a:rPr>
                        <a:t>Date</a:t>
                      </a:r>
                      <a:endParaRPr lang="en-GB" sz="120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416986"/>
                  </a:ext>
                </a:extLst>
              </a:tr>
              <a:tr h="410859">
                <a:tc>
                  <a:txBody>
                    <a:bodyPr/>
                    <a:lstStyle/>
                    <a:p>
                      <a:pPr algn="ctr"/>
                      <a:r>
                        <a:rPr lang="en-GB" sz="1400" dirty="0">
                          <a:solidFill>
                            <a:schemeClr val="tx1"/>
                          </a:solidFill>
                          <a:effectLst/>
                          <a:latin typeface="+mn-lt"/>
                        </a:rPr>
                        <a:t>Initial presentation</a:t>
                      </a:r>
                    </a:p>
                    <a:p>
                      <a:pPr algn="ctr"/>
                      <a:endParaRPr lang="en-GB"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effectLst/>
                          <a:latin typeface="+mn-lt"/>
                        </a:rPr>
                        <a:t>February 2023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5176624"/>
                  </a:ext>
                </a:extLst>
              </a:tr>
              <a:tr h="410859">
                <a:tc>
                  <a:txBody>
                    <a:bodyPr/>
                    <a:lstStyle/>
                    <a:p>
                      <a:pPr algn="ctr"/>
                      <a:r>
                        <a:rPr lang="en-GB" sz="1400" dirty="0">
                          <a:solidFill>
                            <a:schemeClr val="tx1"/>
                          </a:solidFill>
                          <a:effectLst/>
                          <a:latin typeface="+mn-lt"/>
                        </a:rPr>
                        <a:t>Application for subject – to IBDP Coordinator (two alternatives must be given and reasons for choices)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solidFill>
                            <a:schemeClr val="tx1"/>
                          </a:solidFill>
                          <a:effectLst/>
                          <a:latin typeface="+mn-lt"/>
                        </a:rPr>
                        <a:t>8 March 2023</a:t>
                      </a:r>
                      <a:endParaRPr lang="en-GB" sz="140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2328746"/>
                  </a:ext>
                </a:extLst>
              </a:tr>
              <a:tr h="410859">
                <a:tc>
                  <a:txBody>
                    <a:bodyPr/>
                    <a:lstStyle/>
                    <a:p>
                      <a:pPr algn="ctr"/>
                      <a:r>
                        <a:rPr lang="en-GB" sz="1400" dirty="0">
                          <a:solidFill>
                            <a:schemeClr val="tx1"/>
                          </a:solidFill>
                          <a:effectLst/>
                          <a:latin typeface="+mn-lt"/>
                        </a:rPr>
                        <a:t>Allocation of subject – IBDP Coordinator</a:t>
                      </a:r>
                    </a:p>
                    <a:p>
                      <a:pPr algn="ctr"/>
                      <a:endParaRPr lang="en-GB"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a:solidFill>
                            <a:schemeClr val="tx1"/>
                          </a:solidFill>
                          <a:effectLst/>
                          <a:latin typeface="+mn-lt"/>
                        </a:rPr>
                        <a:t>March</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1214013"/>
                  </a:ext>
                </a:extLst>
              </a:tr>
              <a:tr h="410859">
                <a:tc>
                  <a:txBody>
                    <a:bodyPr/>
                    <a:lstStyle/>
                    <a:p>
                      <a:pPr algn="ctr"/>
                      <a:r>
                        <a:rPr lang="en-GB" sz="1400" dirty="0">
                          <a:solidFill>
                            <a:schemeClr val="tx1"/>
                          </a:solidFill>
                          <a:effectLst/>
                          <a:latin typeface="+mn-lt"/>
                        </a:rPr>
                        <a:t>Complete EE Proposal on ManageBac</a:t>
                      </a:r>
                    </a:p>
                    <a:p>
                      <a:pPr algn="ctr"/>
                      <a:r>
                        <a:rPr lang="en-GB" sz="1400" dirty="0">
                          <a:solidFill>
                            <a:schemeClr val="tx1"/>
                          </a:solidFill>
                          <a:effectLst/>
                          <a:latin typeface="+mn-lt"/>
                        </a:rPr>
                        <a:t>Supervisor check in session 1 – title/theme established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solidFill>
                            <a:schemeClr val="tx1"/>
                          </a:solidFill>
                          <a:effectLst/>
                          <a:latin typeface="+mn-lt"/>
                        </a:rPr>
                        <a:t>24 March 2023</a:t>
                      </a:r>
                      <a:endParaRPr lang="en-GB" sz="140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8636906"/>
                  </a:ext>
                </a:extLst>
              </a:tr>
              <a:tr h="294816">
                <a:tc>
                  <a:txBody>
                    <a:bodyPr/>
                    <a:lstStyle/>
                    <a:p>
                      <a:pPr algn="ctr"/>
                      <a:r>
                        <a:rPr lang="en-GB" sz="1400" dirty="0">
                          <a:solidFill>
                            <a:schemeClr val="tx1"/>
                          </a:solidFill>
                          <a:effectLst/>
                          <a:latin typeface="+mn-lt"/>
                        </a:rPr>
                        <a:t>Supervisor check in session 2 – research question / hypothesis stated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a:solidFill>
                            <a:schemeClr val="tx1"/>
                          </a:solidFill>
                          <a:effectLst/>
                          <a:latin typeface="+mn-lt"/>
                        </a:rPr>
                        <a:t>March</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8867316"/>
                  </a:ext>
                </a:extLst>
              </a:tr>
              <a:tr h="410859">
                <a:tc>
                  <a:txBody>
                    <a:bodyPr/>
                    <a:lstStyle/>
                    <a:p>
                      <a:pPr algn="ctr"/>
                      <a:r>
                        <a:rPr lang="en-GB" sz="1400" dirty="0">
                          <a:solidFill>
                            <a:schemeClr val="tx1"/>
                          </a:solidFill>
                          <a:effectLst/>
                          <a:latin typeface="+mn-lt"/>
                        </a:rPr>
                        <a:t>First Formal Reflection Meeting</a:t>
                      </a:r>
                    </a:p>
                    <a:p>
                      <a:pPr algn="ctr"/>
                      <a:r>
                        <a:rPr lang="en-GB" sz="1400" dirty="0">
                          <a:solidFill>
                            <a:schemeClr val="tx1"/>
                          </a:solidFill>
                          <a:effectLst/>
                          <a:latin typeface="+mn-lt"/>
                        </a:rPr>
                        <a:t>Complete first reflection on ManageBac - planning &amp; progress tab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a:solidFill>
                            <a:schemeClr val="tx1"/>
                          </a:solidFill>
                          <a:effectLst/>
                          <a:latin typeface="+mn-lt"/>
                        </a:rPr>
                        <a:t>14 April 2023</a:t>
                      </a:r>
                      <a:endParaRPr lang="en-GB" sz="140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036911"/>
                  </a:ext>
                </a:extLst>
              </a:tr>
              <a:tr h="616289">
                <a:tc>
                  <a:txBody>
                    <a:bodyPr/>
                    <a:lstStyle/>
                    <a:p>
                      <a:pPr algn="ctr"/>
                      <a:r>
                        <a:rPr lang="en-GB" sz="1400" dirty="0">
                          <a:solidFill>
                            <a:schemeClr val="tx1"/>
                          </a:solidFill>
                          <a:effectLst/>
                          <a:latin typeface="+mn-lt"/>
                        </a:rPr>
                        <a:t>Sources surveyed</a:t>
                      </a:r>
                    </a:p>
                    <a:p>
                      <a:pPr algn="ctr"/>
                      <a:r>
                        <a:rPr lang="en-GB" sz="1400" dirty="0">
                          <a:solidFill>
                            <a:schemeClr val="tx1"/>
                          </a:solidFill>
                          <a:effectLst/>
                          <a:latin typeface="+mn-lt"/>
                        </a:rPr>
                        <a:t>Experiment/survey/analysis planned</a:t>
                      </a:r>
                    </a:p>
                    <a:p>
                      <a:pPr algn="ctr"/>
                      <a:r>
                        <a:rPr lang="en-GB" sz="1400" dirty="0">
                          <a:solidFill>
                            <a:schemeClr val="tx1"/>
                          </a:solidFill>
                          <a:effectLst/>
                          <a:latin typeface="+mn-lt"/>
                        </a:rPr>
                        <a:t>Collection of primary data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effectLst/>
                          <a:latin typeface="+mn-lt"/>
                        </a:rPr>
                        <a:t>April/May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2944159"/>
                  </a:ext>
                </a:extLst>
              </a:tr>
              <a:tr h="205430">
                <a:tc>
                  <a:txBody>
                    <a:bodyPr/>
                    <a:lstStyle/>
                    <a:p>
                      <a:pPr algn="ctr"/>
                      <a:r>
                        <a:rPr lang="en-GB" sz="1400" dirty="0">
                          <a:solidFill>
                            <a:schemeClr val="tx1"/>
                          </a:solidFill>
                          <a:effectLst/>
                          <a:latin typeface="+mn-lt"/>
                        </a:rPr>
                        <a:t>Supervisor check in session 3 – check progress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effectLst/>
                          <a:latin typeface="+mn-lt"/>
                        </a:rPr>
                        <a:t>May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0894883"/>
                  </a:ext>
                </a:extLst>
              </a:tr>
              <a:tr h="616289">
                <a:tc>
                  <a:txBody>
                    <a:bodyPr/>
                    <a:lstStyle/>
                    <a:p>
                      <a:pPr algn="ctr"/>
                      <a:r>
                        <a:rPr lang="en-GB" sz="1400" dirty="0">
                          <a:solidFill>
                            <a:schemeClr val="tx1"/>
                          </a:solidFill>
                          <a:effectLst/>
                          <a:latin typeface="+mn-lt"/>
                        </a:rPr>
                        <a:t>Extended Essay Day</a:t>
                      </a:r>
                    </a:p>
                    <a:p>
                      <a:pPr algn="ctr"/>
                      <a:r>
                        <a:rPr lang="en-GB" sz="1400" dirty="0">
                          <a:solidFill>
                            <a:schemeClr val="tx1"/>
                          </a:solidFill>
                          <a:effectLst/>
                          <a:latin typeface="+mn-lt"/>
                        </a:rPr>
                        <a:t>Complete surveying sources and collection of data</a:t>
                      </a:r>
                    </a:p>
                    <a:p>
                      <a:pPr algn="ctr"/>
                      <a:r>
                        <a:rPr lang="en-GB" sz="1400" dirty="0">
                          <a:solidFill>
                            <a:schemeClr val="tx1"/>
                          </a:solidFill>
                          <a:effectLst/>
                          <a:latin typeface="+mn-lt"/>
                        </a:rPr>
                        <a:t>Start writing</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effectLst/>
                          <a:latin typeface="+mn-lt"/>
                        </a:rPr>
                        <a:t>13 June 2023</a:t>
                      </a:r>
                      <a:endParaRPr lang="en-GB"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6346297"/>
                  </a:ext>
                </a:extLst>
              </a:tr>
              <a:tr h="410859">
                <a:tc>
                  <a:txBody>
                    <a:bodyPr/>
                    <a:lstStyle/>
                    <a:p>
                      <a:pPr algn="ctr"/>
                      <a:r>
                        <a:rPr lang="en-GB" sz="1400" dirty="0">
                          <a:solidFill>
                            <a:schemeClr val="tx1"/>
                          </a:solidFill>
                          <a:effectLst/>
                          <a:latin typeface="+mn-lt"/>
                        </a:rPr>
                        <a:t>Interim Reflection Meeting</a:t>
                      </a:r>
                    </a:p>
                    <a:p>
                      <a:pPr algn="ctr"/>
                      <a:r>
                        <a:rPr lang="en-GB" sz="1400" dirty="0">
                          <a:solidFill>
                            <a:schemeClr val="tx1"/>
                          </a:solidFill>
                          <a:effectLst/>
                          <a:latin typeface="+mn-lt"/>
                        </a:rPr>
                        <a:t>Complete interim reflection on ManageBac - planning &amp; progress tab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effectLst/>
                          <a:latin typeface="+mn-lt"/>
                        </a:rPr>
                        <a:t>23 June 2023</a:t>
                      </a:r>
                      <a:endParaRPr lang="en-GB"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2779451"/>
                  </a:ext>
                </a:extLst>
              </a:tr>
              <a:tr h="205430">
                <a:tc>
                  <a:txBody>
                    <a:bodyPr/>
                    <a:lstStyle/>
                    <a:p>
                      <a:pPr algn="ctr"/>
                      <a:r>
                        <a:rPr lang="en-GB" sz="1400" dirty="0">
                          <a:solidFill>
                            <a:schemeClr val="tx1"/>
                          </a:solidFill>
                          <a:effectLst/>
                          <a:latin typeface="+mn-lt"/>
                        </a:rPr>
                        <a:t>Write first draft</a:t>
                      </a:r>
                    </a:p>
                    <a:p>
                      <a:pPr algn="ctr"/>
                      <a:endParaRPr lang="en-GB"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effectLst/>
                          <a:latin typeface="+mn-lt"/>
                        </a:rPr>
                        <a:t>Summer holidays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9210344"/>
                  </a:ext>
                </a:extLst>
              </a:tr>
              <a:tr h="410859">
                <a:tc>
                  <a:txBody>
                    <a:bodyPr/>
                    <a:lstStyle/>
                    <a:p>
                      <a:pPr algn="ctr"/>
                      <a:r>
                        <a:rPr lang="en-GB" sz="1400" dirty="0">
                          <a:solidFill>
                            <a:schemeClr val="tx1"/>
                          </a:solidFill>
                          <a:effectLst/>
                          <a:latin typeface="+mn-lt"/>
                        </a:rPr>
                        <a:t>Supervisor check in session 4 – check progress</a:t>
                      </a:r>
                    </a:p>
                    <a:p>
                      <a:pPr algn="ctr"/>
                      <a:endParaRPr lang="en-GB"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effectLst/>
                          <a:latin typeface="+mn-lt"/>
                        </a:rPr>
                        <a:t>First week of term</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0801104"/>
                  </a:ext>
                </a:extLst>
              </a:tr>
              <a:tr h="410859">
                <a:tc>
                  <a:txBody>
                    <a:bodyPr/>
                    <a:lstStyle/>
                    <a:p>
                      <a:pPr algn="ctr"/>
                      <a:r>
                        <a:rPr lang="en-GB" sz="1400">
                          <a:solidFill>
                            <a:schemeClr val="tx1"/>
                          </a:solidFill>
                          <a:effectLst/>
                          <a:latin typeface="+mn-lt"/>
                        </a:rPr>
                        <a:t>Submit first draft</a:t>
                      </a:r>
                    </a:p>
                    <a:p>
                      <a:pPr algn="ctr"/>
                      <a:r>
                        <a:rPr lang="en-GB" sz="1400">
                          <a:solidFill>
                            <a:schemeClr val="tx1"/>
                          </a:solidFill>
                          <a:effectLst/>
                          <a:latin typeface="+mn-lt"/>
                        </a:rPr>
                        <a:t>Written feedback provided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effectLst/>
                          <a:latin typeface="+mn-lt"/>
                        </a:rPr>
                        <a:t>6 September 2023</a:t>
                      </a:r>
                      <a:endParaRPr lang="en-GB" sz="1400" dirty="0">
                        <a:solidFill>
                          <a:schemeClr val="tx1"/>
                        </a:solidFill>
                        <a:effectLst/>
                        <a:latin typeface="+mn-lt"/>
                      </a:endParaRPr>
                    </a:p>
                    <a:p>
                      <a:pPr algn="ctr"/>
                      <a:r>
                        <a:rPr lang="en-GB" sz="1400" dirty="0">
                          <a:solidFill>
                            <a:schemeClr val="tx1"/>
                          </a:solidFill>
                          <a:effectLst/>
                          <a:latin typeface="+mn-lt"/>
                        </a:rPr>
                        <a:t>October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4238459"/>
                  </a:ext>
                </a:extLst>
              </a:tr>
              <a:tr h="410859">
                <a:tc>
                  <a:txBody>
                    <a:bodyPr/>
                    <a:lstStyle/>
                    <a:p>
                      <a:pPr algn="ctr"/>
                      <a:r>
                        <a:rPr lang="en-GB" sz="1400" b="1" dirty="0">
                          <a:solidFill>
                            <a:schemeClr val="tx1"/>
                          </a:solidFill>
                          <a:effectLst/>
                          <a:latin typeface="+mn-lt"/>
                        </a:rPr>
                        <a:t>Final EE handed in - upload to ManageBac</a:t>
                      </a:r>
                    </a:p>
                    <a:p>
                      <a:pPr algn="ctr"/>
                      <a:endParaRPr lang="en-GB"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solidFill>
                            <a:schemeClr val="tx1"/>
                          </a:solidFill>
                          <a:effectLst/>
                          <a:latin typeface="+mn-lt"/>
                        </a:rPr>
                        <a:t>8 November 2023</a:t>
                      </a:r>
                      <a:endParaRPr lang="en-GB"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432745"/>
                  </a:ext>
                </a:extLst>
              </a:tr>
              <a:tr h="491360">
                <a:tc>
                  <a:txBody>
                    <a:bodyPr/>
                    <a:lstStyle/>
                    <a:p>
                      <a:pPr algn="ctr"/>
                      <a:r>
                        <a:rPr lang="en-GB" sz="1400" b="1" dirty="0">
                          <a:solidFill>
                            <a:schemeClr val="tx1"/>
                          </a:solidFill>
                          <a:effectLst/>
                          <a:latin typeface="+mn-lt"/>
                        </a:rPr>
                        <a:t>Final Reflection Meeting - Viva Voce</a:t>
                      </a:r>
                      <a:endParaRPr lang="en-GB" sz="1400" dirty="0">
                        <a:solidFill>
                          <a:schemeClr val="tx1"/>
                        </a:solidFill>
                        <a:effectLst/>
                        <a:latin typeface="+mn-lt"/>
                      </a:endParaRPr>
                    </a:p>
                    <a:p>
                      <a:pPr algn="ctr"/>
                      <a:r>
                        <a:rPr lang="en-GB" sz="1400" b="1" dirty="0">
                          <a:solidFill>
                            <a:schemeClr val="tx1"/>
                          </a:solidFill>
                          <a:effectLst/>
                          <a:latin typeface="+mn-lt"/>
                        </a:rPr>
                        <a:t>Complete final reflection on ManageBac - planning &amp; progress tab</a:t>
                      </a:r>
                      <a:endParaRPr lang="en-GB"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a-DK" sz="1400" b="1" dirty="0">
                          <a:solidFill>
                            <a:schemeClr val="tx1"/>
                          </a:solidFill>
                          <a:effectLst/>
                          <a:latin typeface="+mn-lt"/>
                        </a:rPr>
                        <a:t>24 November 2023</a:t>
                      </a:r>
                      <a:endParaRPr lang="da-DK" sz="1400" dirty="0">
                        <a:solidFill>
                          <a:schemeClr val="tx1"/>
                        </a:solidFill>
                        <a:effectLst/>
                        <a:latin typeface="+mn-lt"/>
                      </a:endParaRPr>
                    </a:p>
                    <a:p>
                      <a:pPr algn="ctr"/>
                      <a:r>
                        <a:rPr lang="da-DK" sz="1400" b="1" dirty="0">
                          <a:solidFill>
                            <a:schemeClr val="tx1"/>
                          </a:solidFill>
                          <a:effectLst/>
                          <a:latin typeface="+mn-lt"/>
                        </a:rPr>
                        <a:t>1 December 2023</a:t>
                      </a:r>
                      <a:endParaRPr lang="da-DK" sz="1400" dirty="0">
                        <a:solidFill>
                          <a:schemeClr val="tx1"/>
                        </a:solidFill>
                        <a:effectLst/>
                        <a:latin typeface="+mn-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6771333"/>
                  </a:ext>
                </a:extLst>
              </a:tr>
            </a:tbl>
          </a:graphicData>
        </a:graphic>
      </p:graphicFrame>
    </p:spTree>
    <p:extLst>
      <p:ext uri="{BB962C8B-B14F-4D97-AF65-F5344CB8AC3E}">
        <p14:creationId xmlns:p14="http://schemas.microsoft.com/office/powerpoint/2010/main" val="3691712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now?</a:t>
            </a:r>
          </a:p>
        </p:txBody>
      </p:sp>
      <p:sp>
        <p:nvSpPr>
          <p:cNvPr id="3" name="Content Placeholder 2"/>
          <p:cNvSpPr>
            <a:spLocks noGrp="1"/>
          </p:cNvSpPr>
          <p:nvPr>
            <p:ph idx="1"/>
          </p:nvPr>
        </p:nvSpPr>
        <p:spPr/>
        <p:txBody>
          <a:bodyPr/>
          <a:lstStyle/>
          <a:p>
            <a:r>
              <a:rPr lang="en-GB" dirty="0"/>
              <a:t>Discuss ideas with friends, parents etc.</a:t>
            </a:r>
          </a:p>
          <a:p>
            <a:r>
              <a:rPr lang="en-GB" dirty="0"/>
              <a:t>Teachers will speak to you/ask your teachers about doing an EE in the subject – HL </a:t>
            </a:r>
          </a:p>
          <a:p>
            <a:r>
              <a:rPr lang="en-GB" dirty="0"/>
              <a:t>Do some initial research/background reading (use the researchers space on </a:t>
            </a:r>
            <a:r>
              <a:rPr lang="en-GB"/>
              <a:t>ManageBac)</a:t>
            </a:r>
            <a:endParaRPr lang="en-GB" dirty="0"/>
          </a:p>
          <a:p>
            <a:r>
              <a:rPr lang="en-GB" dirty="0"/>
              <a:t>IB Core in two weeks</a:t>
            </a:r>
          </a:p>
          <a:p>
            <a:pPr lvl="1"/>
            <a:r>
              <a:rPr lang="en-GB" dirty="0"/>
              <a:t>Narrowing down a Research Question</a:t>
            </a:r>
          </a:p>
          <a:p>
            <a:pPr lvl="1"/>
            <a:r>
              <a:rPr lang="en-GB" dirty="0"/>
              <a:t>Start the EE Proposal – submit after the February holidays</a:t>
            </a:r>
          </a:p>
        </p:txBody>
      </p:sp>
    </p:spTree>
    <p:extLst>
      <p:ext uri="{BB962C8B-B14F-4D97-AF65-F5344CB8AC3E}">
        <p14:creationId xmlns:p14="http://schemas.microsoft.com/office/powerpoint/2010/main" val="111673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aims of the Extended Essay are:</a:t>
            </a:r>
            <a:br>
              <a:rPr lang="en-GB" dirty="0"/>
            </a:br>
            <a:endParaRPr lang="en-GB" dirty="0"/>
          </a:p>
        </p:txBody>
      </p:sp>
      <p:sp>
        <p:nvSpPr>
          <p:cNvPr id="3" name="Content Placeholder 2"/>
          <p:cNvSpPr>
            <a:spLocks noGrp="1"/>
          </p:cNvSpPr>
          <p:nvPr>
            <p:ph idx="1"/>
          </p:nvPr>
        </p:nvSpPr>
        <p:spPr/>
        <p:txBody>
          <a:bodyPr/>
          <a:lstStyle/>
          <a:p>
            <a:r>
              <a:rPr lang="en-GB" dirty="0"/>
              <a:t>Pursue independent research on a focused topic</a:t>
            </a:r>
          </a:p>
          <a:p>
            <a:r>
              <a:rPr lang="en-GB" dirty="0"/>
              <a:t>Develop research and communication skills</a:t>
            </a:r>
          </a:p>
          <a:p>
            <a:r>
              <a:rPr lang="en-GB" dirty="0"/>
              <a:t>Develop skills of creative and critical thinking</a:t>
            </a:r>
          </a:p>
          <a:p>
            <a:r>
              <a:rPr lang="en-GB" dirty="0"/>
              <a:t>Engage in a systematic process of research appropriate to the subject</a:t>
            </a:r>
          </a:p>
          <a:p>
            <a:r>
              <a:rPr lang="en-GB" dirty="0"/>
              <a:t>Experience the excitement of intellectual discovery</a:t>
            </a:r>
          </a:p>
          <a:p>
            <a:endParaRPr lang="en-GB" dirty="0"/>
          </a:p>
        </p:txBody>
      </p:sp>
    </p:spTree>
    <p:extLst>
      <p:ext uri="{BB962C8B-B14F-4D97-AF65-F5344CB8AC3E}">
        <p14:creationId xmlns:p14="http://schemas.microsoft.com/office/powerpoint/2010/main" val="1536974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As a student you are expected to:</a:t>
            </a:r>
            <a:endParaRPr lang="en-GB" dirty="0"/>
          </a:p>
        </p:txBody>
      </p:sp>
      <p:sp>
        <p:nvSpPr>
          <p:cNvPr id="3" name="Content Placeholder 2"/>
          <p:cNvSpPr>
            <a:spLocks noGrp="1"/>
          </p:cNvSpPr>
          <p:nvPr>
            <p:ph idx="1"/>
          </p:nvPr>
        </p:nvSpPr>
        <p:spPr>
          <a:xfrm>
            <a:off x="976993" y="1546951"/>
            <a:ext cx="7886700" cy="4351338"/>
          </a:xfrm>
        </p:spPr>
        <p:txBody>
          <a:bodyPr>
            <a:normAutofit fontScale="92500" lnSpcReduction="10000"/>
          </a:bodyPr>
          <a:lstStyle/>
          <a:p>
            <a:r>
              <a:rPr lang="en-GB" dirty="0"/>
              <a:t>Plan and pursue a research project</a:t>
            </a:r>
          </a:p>
          <a:p>
            <a:r>
              <a:rPr lang="en-GB" dirty="0"/>
              <a:t>Formulate a precise research question</a:t>
            </a:r>
          </a:p>
          <a:p>
            <a:r>
              <a:rPr lang="en-GB" dirty="0"/>
              <a:t>Gather and interpret material</a:t>
            </a:r>
          </a:p>
          <a:p>
            <a:r>
              <a:rPr lang="en-GB" dirty="0"/>
              <a:t>Structure a reasoned argument in response to research question on basis material gathered</a:t>
            </a:r>
          </a:p>
          <a:p>
            <a:r>
              <a:rPr lang="en-GB" dirty="0"/>
              <a:t>Present in appropriate format, acknowledging sources</a:t>
            </a:r>
          </a:p>
          <a:p>
            <a:r>
              <a:rPr lang="en-GB" dirty="0"/>
              <a:t>Use language appropriate to the subject with skill and understanding</a:t>
            </a:r>
          </a:p>
          <a:p>
            <a:r>
              <a:rPr lang="en-GB" dirty="0"/>
              <a:t>Apply analytical and evaluative skills understanding implications and context research.</a:t>
            </a:r>
          </a:p>
          <a:p>
            <a:pPr marL="0" indent="0">
              <a:buNone/>
            </a:pPr>
            <a:endParaRPr lang="en-GB" dirty="0"/>
          </a:p>
        </p:txBody>
      </p:sp>
    </p:spTree>
    <p:extLst>
      <p:ext uri="{BB962C8B-B14F-4D97-AF65-F5344CB8AC3E}">
        <p14:creationId xmlns:p14="http://schemas.microsoft.com/office/powerpoint/2010/main" val="2359763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General advice</a:t>
            </a:r>
            <a:r>
              <a:rPr lang="en-GB" dirty="0"/>
              <a:t>:</a:t>
            </a:r>
          </a:p>
        </p:txBody>
      </p:sp>
      <p:sp>
        <p:nvSpPr>
          <p:cNvPr id="3" name="Content Placeholder 2"/>
          <p:cNvSpPr>
            <a:spLocks noGrp="1"/>
          </p:cNvSpPr>
          <p:nvPr>
            <p:ph idx="1"/>
          </p:nvPr>
        </p:nvSpPr>
        <p:spPr>
          <a:xfrm>
            <a:off x="1055370" y="1433739"/>
            <a:ext cx="7886700" cy="4351338"/>
          </a:xfrm>
        </p:spPr>
        <p:txBody>
          <a:bodyPr>
            <a:normAutofit fontScale="92500" lnSpcReduction="20000"/>
          </a:bodyPr>
          <a:lstStyle/>
          <a:p>
            <a:r>
              <a:rPr lang="en-GB" dirty="0"/>
              <a:t>Read the assessment criteria - link below and in the EE guide</a:t>
            </a:r>
          </a:p>
          <a:p>
            <a:r>
              <a:rPr lang="en-GB" dirty="0"/>
              <a:t>Read previous essays - </a:t>
            </a:r>
            <a:r>
              <a:rPr lang="en-GB" dirty="0">
                <a:hlinkClick r:id="rId2"/>
              </a:rPr>
              <a:t>sample marked essays</a:t>
            </a:r>
            <a:endParaRPr lang="en-GB" dirty="0"/>
          </a:p>
          <a:p>
            <a:r>
              <a:rPr lang="en-GB" dirty="0"/>
              <a:t>Spend time working out the research question - a focussed RQ is the key to a good EE</a:t>
            </a:r>
          </a:p>
          <a:p>
            <a:r>
              <a:rPr lang="en-GB" dirty="0"/>
              <a:t>Work out a structure for the essay that relates to the research question</a:t>
            </a:r>
          </a:p>
          <a:p>
            <a:r>
              <a:rPr lang="en-GB" dirty="0"/>
              <a:t>Record sources as you go along</a:t>
            </a:r>
          </a:p>
          <a:p>
            <a:r>
              <a:rPr lang="en-GB" dirty="0"/>
              <a:t>Use appropriate language for subject</a:t>
            </a:r>
          </a:p>
          <a:p>
            <a:r>
              <a:rPr lang="en-GB" dirty="0"/>
              <a:t>Let interest and enthusiasm show.</a:t>
            </a:r>
          </a:p>
          <a:p>
            <a:r>
              <a:rPr lang="en-GB" dirty="0"/>
              <a:t>Rewrite intro at the end</a:t>
            </a:r>
          </a:p>
        </p:txBody>
      </p:sp>
    </p:spTree>
    <p:extLst>
      <p:ext uri="{BB962C8B-B14F-4D97-AF65-F5344CB8AC3E}">
        <p14:creationId xmlns:p14="http://schemas.microsoft.com/office/powerpoint/2010/main" val="395151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Avoid:</a:t>
            </a:r>
            <a:endParaRPr lang="en-GB" dirty="0"/>
          </a:p>
        </p:txBody>
      </p:sp>
      <p:sp>
        <p:nvSpPr>
          <p:cNvPr id="3" name="Content Placeholder 2"/>
          <p:cNvSpPr>
            <a:spLocks noGrp="1"/>
          </p:cNvSpPr>
          <p:nvPr>
            <p:ph idx="1"/>
          </p:nvPr>
        </p:nvSpPr>
        <p:spPr>
          <a:xfrm>
            <a:off x="1055370" y="1320528"/>
            <a:ext cx="7886700" cy="4351338"/>
          </a:xfrm>
        </p:spPr>
        <p:txBody>
          <a:bodyPr>
            <a:normAutofit fontScale="92500" lnSpcReduction="10000"/>
          </a:bodyPr>
          <a:lstStyle/>
          <a:p>
            <a:r>
              <a:rPr lang="en-GB" dirty="0"/>
              <a:t>Researching question that is too broad or too vague</a:t>
            </a:r>
          </a:p>
          <a:p>
            <a:r>
              <a:rPr lang="en-GB" dirty="0"/>
              <a:t>Choosing topic where cannot find evidence to answer the research question.</a:t>
            </a:r>
          </a:p>
          <a:p>
            <a:r>
              <a:rPr lang="en-GB" dirty="0"/>
              <a:t>Ignoring the assessment criteria</a:t>
            </a:r>
          </a:p>
          <a:p>
            <a:r>
              <a:rPr lang="en-GB" dirty="0"/>
              <a:t>Using Internet uncritically</a:t>
            </a:r>
          </a:p>
          <a:p>
            <a:r>
              <a:rPr lang="en-GB" dirty="0"/>
              <a:t>Plagiarising</a:t>
            </a:r>
          </a:p>
          <a:p>
            <a:r>
              <a:rPr lang="en-GB" dirty="0"/>
              <a:t>Merely describing - evidence must be used to support the argument</a:t>
            </a:r>
          </a:p>
          <a:p>
            <a:r>
              <a:rPr lang="en-GB" dirty="0"/>
              <a:t>Citing sources not used</a:t>
            </a:r>
          </a:p>
          <a:p>
            <a:r>
              <a:rPr lang="en-GB" dirty="0"/>
              <a:t>Choosing to write EE in subject not studied</a:t>
            </a:r>
          </a:p>
        </p:txBody>
      </p:sp>
    </p:spTree>
    <p:extLst>
      <p:ext uri="{BB962C8B-B14F-4D97-AF65-F5344CB8AC3E}">
        <p14:creationId xmlns:p14="http://schemas.microsoft.com/office/powerpoint/2010/main" val="116479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15" y="0"/>
            <a:ext cx="8201841" cy="1325563"/>
          </a:xfrm>
        </p:spPr>
        <p:txBody>
          <a:bodyPr>
            <a:normAutofit fontScale="90000"/>
          </a:bodyPr>
          <a:lstStyle/>
          <a:p>
            <a:r>
              <a:rPr lang="en-GB" b="1" dirty="0"/>
              <a:t>What are the different parts of the Extended Essay? What does it look like?</a:t>
            </a:r>
            <a:endParaRPr lang="en-GB" dirty="0"/>
          </a:p>
        </p:txBody>
      </p:sp>
      <p:sp>
        <p:nvSpPr>
          <p:cNvPr id="3" name="Content Placeholder 2"/>
          <p:cNvSpPr>
            <a:spLocks noGrp="1"/>
          </p:cNvSpPr>
          <p:nvPr>
            <p:ph idx="1"/>
          </p:nvPr>
        </p:nvSpPr>
        <p:spPr>
          <a:xfrm>
            <a:off x="1464672" y="1520825"/>
            <a:ext cx="7400654" cy="4351338"/>
          </a:xfrm>
        </p:spPr>
        <p:txBody>
          <a:bodyPr>
            <a:normAutofit fontScale="92500" lnSpcReduction="20000"/>
          </a:bodyPr>
          <a:lstStyle/>
          <a:p>
            <a:r>
              <a:rPr lang="en-GB" dirty="0">
                <a:hlinkClick r:id="rId2"/>
              </a:rPr>
              <a:t>Title page</a:t>
            </a:r>
            <a:r>
              <a:rPr lang="en-GB" dirty="0"/>
              <a:t> - including word count</a:t>
            </a:r>
          </a:p>
          <a:p>
            <a:r>
              <a:rPr lang="en-GB" dirty="0">
                <a:hlinkClick r:id="rId3"/>
              </a:rPr>
              <a:t>Contents page</a:t>
            </a:r>
            <a:r>
              <a:rPr lang="en-GB" dirty="0"/>
              <a:t> - pages must be numbered</a:t>
            </a:r>
          </a:p>
          <a:p>
            <a:r>
              <a:rPr lang="en-GB" dirty="0">
                <a:hlinkClick r:id="rId4"/>
              </a:rPr>
              <a:t>Introduction</a:t>
            </a:r>
            <a:endParaRPr lang="en-GB" dirty="0"/>
          </a:p>
          <a:p>
            <a:r>
              <a:rPr lang="en-GB" dirty="0">
                <a:hlinkClick r:id="rId5"/>
              </a:rPr>
              <a:t>Body of the essay</a:t>
            </a:r>
            <a:r>
              <a:rPr lang="en-GB" dirty="0"/>
              <a:t> (development/methods/results) – use sub-headings</a:t>
            </a:r>
          </a:p>
          <a:p>
            <a:r>
              <a:rPr lang="en-GB" dirty="0">
                <a:hlinkClick r:id="rId6"/>
              </a:rPr>
              <a:t>Conclusion</a:t>
            </a:r>
            <a:r>
              <a:rPr lang="en-GB" dirty="0"/>
              <a:t> </a:t>
            </a:r>
            <a:r>
              <a:rPr lang="en-GB" dirty="0" err="1"/>
              <a:t>incl</a:t>
            </a:r>
            <a:r>
              <a:rPr lang="en-GB" dirty="0"/>
              <a:t> limitations, questions not resolved</a:t>
            </a:r>
          </a:p>
          <a:p>
            <a:r>
              <a:rPr lang="en-GB" dirty="0">
                <a:hlinkClick r:id="rId7"/>
              </a:rPr>
              <a:t>References and Bibliography</a:t>
            </a:r>
            <a:r>
              <a:rPr lang="en-GB" dirty="0"/>
              <a:t> - list only sources used in essay</a:t>
            </a:r>
          </a:p>
          <a:p>
            <a:r>
              <a:rPr lang="en-GB" dirty="0"/>
              <a:t>Appendices - examiner is not bound to read</a:t>
            </a:r>
          </a:p>
          <a:p>
            <a:r>
              <a:rPr lang="en-GB" dirty="0">
                <a:hlinkClick r:id="rId8"/>
              </a:rPr>
              <a:t>Reflections on Planning and Progress Form</a:t>
            </a:r>
            <a:r>
              <a:rPr lang="en-GB" dirty="0"/>
              <a:t> - records reflections on your planning and progress, and the nature of your discussions with your supervisor</a:t>
            </a:r>
          </a:p>
        </p:txBody>
      </p:sp>
    </p:spTree>
    <p:extLst>
      <p:ext uri="{BB962C8B-B14F-4D97-AF65-F5344CB8AC3E}">
        <p14:creationId xmlns:p14="http://schemas.microsoft.com/office/powerpoint/2010/main" val="1275366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Limit is 4,000 words - this does not include:</a:t>
            </a:r>
          </a:p>
        </p:txBody>
      </p:sp>
      <p:sp>
        <p:nvSpPr>
          <p:cNvPr id="3" name="Content Placeholder 2"/>
          <p:cNvSpPr>
            <a:spLocks noGrp="1"/>
          </p:cNvSpPr>
          <p:nvPr>
            <p:ph idx="1"/>
          </p:nvPr>
        </p:nvSpPr>
        <p:spPr/>
        <p:txBody>
          <a:bodyPr/>
          <a:lstStyle/>
          <a:p>
            <a:r>
              <a:rPr lang="en-GB" dirty="0"/>
              <a:t>contents</a:t>
            </a:r>
          </a:p>
          <a:p>
            <a:r>
              <a:rPr lang="en-GB" dirty="0"/>
              <a:t>maps, charts, diagrams, illustrations, tables</a:t>
            </a:r>
          </a:p>
          <a:p>
            <a:r>
              <a:rPr lang="en-GB" dirty="0"/>
              <a:t>equations, formulas and calculations</a:t>
            </a:r>
          </a:p>
          <a:p>
            <a:r>
              <a:rPr lang="en-GB" dirty="0"/>
              <a:t>references, footnotes</a:t>
            </a:r>
          </a:p>
          <a:p>
            <a:r>
              <a:rPr lang="en-GB" dirty="0"/>
              <a:t>bibliography &amp; appendices.</a:t>
            </a:r>
          </a:p>
          <a:p>
            <a:r>
              <a:rPr lang="en-GB" dirty="0"/>
              <a:t>RPPF</a:t>
            </a:r>
          </a:p>
          <a:p>
            <a:pPr marL="0" indent="0">
              <a:buNone/>
            </a:pPr>
            <a:endParaRPr lang="en-GB" dirty="0"/>
          </a:p>
        </p:txBody>
      </p:sp>
    </p:spTree>
    <p:extLst>
      <p:ext uri="{BB962C8B-B14F-4D97-AF65-F5344CB8AC3E}">
        <p14:creationId xmlns:p14="http://schemas.microsoft.com/office/powerpoint/2010/main" val="4033535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Role of the Supervisor</a:t>
            </a:r>
            <a:endParaRPr lang="en-GB" dirty="0"/>
          </a:p>
        </p:txBody>
      </p:sp>
      <p:sp>
        <p:nvSpPr>
          <p:cNvPr id="3" name="Content Placeholder 2"/>
          <p:cNvSpPr>
            <a:spLocks noGrp="1"/>
          </p:cNvSpPr>
          <p:nvPr>
            <p:ph idx="1"/>
          </p:nvPr>
        </p:nvSpPr>
        <p:spPr>
          <a:xfrm>
            <a:off x="968284" y="1520825"/>
            <a:ext cx="7886700" cy="4351338"/>
          </a:xfrm>
        </p:spPr>
        <p:txBody>
          <a:bodyPr>
            <a:normAutofit lnSpcReduction="10000"/>
          </a:bodyPr>
          <a:lstStyle/>
          <a:p>
            <a:r>
              <a:rPr lang="en-GB" dirty="0"/>
              <a:t>You will have a supervisor (teacher) who will help guide you through the process:</a:t>
            </a:r>
          </a:p>
          <a:p>
            <a:pPr lvl="1"/>
            <a:r>
              <a:rPr lang="en-GB" dirty="0"/>
              <a:t>discuss your work with you</a:t>
            </a:r>
          </a:p>
          <a:p>
            <a:pPr lvl="1"/>
            <a:r>
              <a:rPr lang="en-GB" dirty="0"/>
              <a:t>give you some advice</a:t>
            </a:r>
          </a:p>
          <a:p>
            <a:pPr lvl="1"/>
            <a:r>
              <a:rPr lang="en-GB" dirty="0"/>
              <a:t>only give written feedback to once </a:t>
            </a:r>
          </a:p>
          <a:p>
            <a:pPr lvl="1"/>
            <a:r>
              <a:rPr lang="en-GB" dirty="0"/>
              <a:t>3–5  hours to include three formal reflection sessions, as well as supervision sessions called check-in sessions.</a:t>
            </a:r>
          </a:p>
          <a:p>
            <a:r>
              <a:rPr lang="en-GB" dirty="0">
                <a:hlinkClick r:id="rId2"/>
              </a:rPr>
              <a:t>Check in sessions</a:t>
            </a:r>
            <a:r>
              <a:rPr lang="en-GB" dirty="0"/>
              <a:t> - informal meetings to discuss progress/answer questions</a:t>
            </a:r>
          </a:p>
          <a:p>
            <a:r>
              <a:rPr lang="en-GB" dirty="0">
                <a:hlinkClick r:id="rId3"/>
              </a:rPr>
              <a:t>Formal reflection sessions</a:t>
            </a:r>
            <a:r>
              <a:rPr lang="en-GB" dirty="0"/>
              <a:t> - mandatory sessions, after which the RFFP is completed</a:t>
            </a:r>
          </a:p>
          <a:p>
            <a:endParaRPr lang="en-GB" dirty="0"/>
          </a:p>
        </p:txBody>
      </p:sp>
    </p:spTree>
    <p:extLst>
      <p:ext uri="{BB962C8B-B14F-4D97-AF65-F5344CB8AC3E}">
        <p14:creationId xmlns:p14="http://schemas.microsoft.com/office/powerpoint/2010/main" val="3123780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Approaching the EE - where to start?</a:t>
            </a:r>
            <a:endParaRPr lang="en-GB" dirty="0"/>
          </a:p>
        </p:txBody>
      </p:sp>
      <p:sp>
        <p:nvSpPr>
          <p:cNvPr id="3" name="Content Placeholder 2"/>
          <p:cNvSpPr>
            <a:spLocks noGrp="1"/>
          </p:cNvSpPr>
          <p:nvPr>
            <p:ph idx="1"/>
          </p:nvPr>
        </p:nvSpPr>
        <p:spPr/>
        <p:txBody>
          <a:bodyPr/>
          <a:lstStyle/>
          <a:p>
            <a:pPr marL="0" indent="0">
              <a:buNone/>
            </a:pPr>
            <a:r>
              <a:rPr lang="en-GB" dirty="0"/>
              <a:t>One of the most difficult things is to get started. </a:t>
            </a:r>
          </a:p>
          <a:p>
            <a:r>
              <a:rPr lang="en-GB" dirty="0"/>
              <a:t>Follow the 12 points on this </a:t>
            </a:r>
            <a:r>
              <a:rPr lang="en-GB" dirty="0">
                <a:hlinkClick r:id="rId2"/>
              </a:rPr>
              <a:t>Initial Guidance on research and writing</a:t>
            </a:r>
            <a:endParaRPr lang="en-GB" dirty="0"/>
          </a:p>
          <a:p>
            <a:r>
              <a:rPr lang="en-GB" dirty="0"/>
              <a:t>Complete the Extended Essay Proposal form</a:t>
            </a:r>
          </a:p>
          <a:p>
            <a:r>
              <a:rPr lang="en-GB" dirty="0"/>
              <a:t>Develop a clear and focused question centred on a research topic. </a:t>
            </a:r>
            <a:r>
              <a:rPr lang="en-GB" dirty="0">
                <a:hlinkClick r:id="rId3"/>
              </a:rPr>
              <a:t>5 steps of developing a research question.</a:t>
            </a:r>
            <a:endParaRPr lang="en-GB" dirty="0"/>
          </a:p>
          <a:p>
            <a:endParaRPr lang="en-GB" dirty="0"/>
          </a:p>
        </p:txBody>
      </p:sp>
    </p:spTree>
    <p:extLst>
      <p:ext uri="{BB962C8B-B14F-4D97-AF65-F5344CB8AC3E}">
        <p14:creationId xmlns:p14="http://schemas.microsoft.com/office/powerpoint/2010/main" val="1826556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FF13BA9114AA48B14A755EF1DE9DDB" ma:contentTypeVersion="2" ma:contentTypeDescription="Crée un document." ma:contentTypeScope="" ma:versionID="2a0c5d279462736c3a9407659f1f5081">
  <xsd:schema xmlns:xsd="http://www.w3.org/2001/XMLSchema" xmlns:xs="http://www.w3.org/2001/XMLSchema" xmlns:p="http://schemas.microsoft.com/office/2006/metadata/properties" xmlns:ns2="ad9d785d-df05-4458-8886-9c24412a9ad7" targetNamespace="http://schemas.microsoft.com/office/2006/metadata/properties" ma:root="true" ma:fieldsID="bfc9713b3ab1150ecf3865d2270652e4" ns2:_="">
    <xsd:import namespace="ad9d785d-df05-4458-8886-9c24412a9ad7"/>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9d785d-df05-4458-8886-9c24412a9ad7"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804CD0-58D3-40AE-9D19-A6F114C69398}">
  <ds:schemaRefs>
    <ds:schemaRef ds:uri="http://schemas.microsoft.com/sharepoint/v3/contenttype/forms"/>
  </ds:schemaRefs>
</ds:datastoreItem>
</file>

<file path=customXml/itemProps2.xml><?xml version="1.0" encoding="utf-8"?>
<ds:datastoreItem xmlns:ds="http://schemas.openxmlformats.org/officeDocument/2006/customXml" ds:itemID="{BC385010-5795-4F9F-8911-0ED8D026D5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9d785d-df05-4458-8886-9c24412a9a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790F48-E7FB-49A3-81D8-9359054BBDE9}">
  <ds:schemaRef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ad9d785d-df05-4458-8886-9c24412a9ad7"/>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2348</TotalTime>
  <Words>943</Words>
  <Application>Microsoft Office PowerPoint</Application>
  <PresentationFormat>On-screen Show (4:3)</PresentationFormat>
  <Paragraphs>124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Extended Essay Introduction</vt:lpstr>
      <vt:lpstr>The aims of the Extended Essay are: </vt:lpstr>
      <vt:lpstr>As a student you are expected to:</vt:lpstr>
      <vt:lpstr>General advice:</vt:lpstr>
      <vt:lpstr>Avoid:</vt:lpstr>
      <vt:lpstr>What are the different parts of the Extended Essay? What does it look like?</vt:lpstr>
      <vt:lpstr>Limit is 4,000 words - this does not include:</vt:lpstr>
      <vt:lpstr>Role of the Supervisor</vt:lpstr>
      <vt:lpstr>Approaching the EE - where to start?</vt:lpstr>
      <vt:lpstr>Academic Honesty</vt:lpstr>
      <vt:lpstr>Researchers Reflection Space</vt:lpstr>
      <vt:lpstr>RPPF</vt:lpstr>
      <vt:lpstr>PowerPoint Presentation</vt:lpstr>
      <vt:lpstr>PowerPoint Presentation</vt:lpstr>
      <vt:lpstr>What now?</vt:lpstr>
    </vt:vector>
  </TitlesOfParts>
  <Company>International School Of Toulouse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Frederic Fantin</dc:creator>
  <cp:lastModifiedBy>Gareth Hunt</cp:lastModifiedBy>
  <cp:revision>49</cp:revision>
  <dcterms:created xsi:type="dcterms:W3CDTF">2016-07-18T18:02:28Z</dcterms:created>
  <dcterms:modified xsi:type="dcterms:W3CDTF">2023-01-31T09:12:12Z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0x01010069FF13BA9114AA48B14A755EF1DE9DDB</vt:lpwstr>
  </property>
</Properties>
</file>